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62" r:id="rId3"/>
    <p:sldId id="257" r:id="rId4"/>
    <p:sldId id="258" r:id="rId5"/>
    <p:sldId id="259" r:id="rId6"/>
    <p:sldId id="260" r:id="rId7"/>
  </p:sldIdLst>
  <p:sldSz cx="9144000" cy="5143500" type="screen16x9"/>
  <p:notesSz cx="6858000" cy="9144000"/>
  <p:embeddedFontLst>
    <p:embeddedFont>
      <p:font typeface="Roboto" panose="02000000000000000000"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03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73fc8085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73fc8085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73fc8085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73fc8085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73fc8085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73fc8085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6" name="Google Shape;56;p13"/>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 name="Google Shape;57;p13"/>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13"/>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59" name="Google Shape;59;p13"/>
          <p:cNvPicPr preferRelativeResize="0"/>
          <p:nvPr/>
        </p:nvPicPr>
        <p:blipFill>
          <a:blip r:embed="rId3">
            <a:alphaModFix/>
          </a:blip>
          <a:stretch>
            <a:fillRect/>
          </a:stretch>
        </p:blipFill>
        <p:spPr>
          <a:xfrm flipH="1">
            <a:off x="-1" y="831825"/>
            <a:ext cx="7661576" cy="4311675"/>
          </a:xfrm>
          <a:prstGeom prst="rect">
            <a:avLst/>
          </a:prstGeom>
          <a:noFill/>
          <a:ln>
            <a:noFill/>
          </a:ln>
        </p:spPr>
      </p:pic>
      <p:sp>
        <p:nvSpPr>
          <p:cNvPr id="60" name="Google Shape;60;p13"/>
          <p:cNvSpPr txBox="1"/>
          <p:nvPr/>
        </p:nvSpPr>
        <p:spPr>
          <a:xfrm>
            <a:off x="3312875" y="606150"/>
            <a:ext cx="5651400" cy="9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A86E8"/>
                </a:solidFill>
              </a:rPr>
              <a:t>Welcome to </a:t>
            </a:r>
            <a:r>
              <a:rPr lang="en" sz="2000" b="1">
                <a:solidFill>
                  <a:srgbClr val="980000"/>
                </a:solidFill>
              </a:rPr>
              <a:t>Sophia’s Path</a:t>
            </a:r>
            <a:r>
              <a:rPr lang="en" sz="2000" b="1">
                <a:solidFill>
                  <a:srgbClr val="4A86E8"/>
                </a:solidFill>
              </a:rPr>
              <a:t>: </a:t>
            </a:r>
            <a:endParaRPr sz="2000" b="1">
              <a:solidFill>
                <a:srgbClr val="4A86E8"/>
              </a:solidFill>
            </a:endParaRPr>
          </a:p>
          <a:p>
            <a:pPr marL="0" lvl="0" indent="0" algn="l" rtl="0">
              <a:spcBef>
                <a:spcPts val="0"/>
              </a:spcBef>
              <a:spcAft>
                <a:spcPts val="0"/>
              </a:spcAft>
              <a:buNone/>
            </a:pPr>
            <a:r>
              <a:rPr lang="en" sz="2000" b="1">
                <a:solidFill>
                  <a:srgbClr val="4A86E8"/>
                </a:solidFill>
              </a:rPr>
              <a:t>An Interactive Journey Through the History of Philosophy</a:t>
            </a:r>
            <a:endParaRPr sz="2000" b="1">
              <a:solidFill>
                <a:srgbClr val="4A86E8"/>
              </a:solidFill>
            </a:endParaRPr>
          </a:p>
        </p:txBody>
      </p:sp>
      <p:sp>
        <p:nvSpPr>
          <p:cNvPr id="61" name="Google Shape;61;p13"/>
          <p:cNvSpPr txBox="1"/>
          <p:nvPr/>
        </p:nvSpPr>
        <p:spPr>
          <a:xfrm>
            <a:off x="3362825" y="1411263"/>
            <a:ext cx="5551500" cy="29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200"/>
              </a:spcBef>
              <a:spcAft>
                <a:spcPts val="0"/>
              </a:spcAft>
              <a:buClr>
                <a:schemeClr val="dk1"/>
              </a:buClr>
              <a:buSzPts val="1100"/>
              <a:buFont typeface="Arial"/>
              <a:buNone/>
            </a:pPr>
            <a:r>
              <a:rPr lang="en" dirty="0">
                <a:solidFill>
                  <a:srgbClr val="980000"/>
                </a:solidFill>
              </a:rPr>
              <a:t>Dive into the world of philosophical thought with </a:t>
            </a:r>
            <a:r>
              <a:rPr lang="en" b="1" dirty="0">
                <a:solidFill>
                  <a:srgbClr val="980000"/>
                </a:solidFill>
              </a:rPr>
              <a:t>Sophia’s Path</a:t>
            </a:r>
            <a:r>
              <a:rPr lang="en" dirty="0">
                <a:solidFill>
                  <a:srgbClr val="980000"/>
                </a:solidFill>
              </a:rPr>
              <a:t>, where wisdom branches out in new and engaging ways. This unique platform presents the history of philosophy through an interactive tree map, allowing you to explore the development of ideas, schools of thought, and the connections between great philosophers.</a:t>
            </a:r>
          </a:p>
          <a:p>
            <a:pPr marL="0" lvl="0" indent="0" algn="l" rtl="0">
              <a:lnSpc>
                <a:spcPct val="115000"/>
              </a:lnSpc>
              <a:spcBef>
                <a:spcPts val="2200"/>
              </a:spcBef>
              <a:spcAft>
                <a:spcPts val="2200"/>
              </a:spcAft>
              <a:buClr>
                <a:schemeClr val="dk1"/>
              </a:buClr>
              <a:buSzPts val="1100"/>
              <a:buFont typeface="Arial"/>
              <a:buNone/>
            </a:pPr>
            <a:r>
              <a:rPr lang="en-US" dirty="0">
                <a:solidFill>
                  <a:srgbClr val="980000"/>
                </a:solidFill>
              </a:rPr>
              <a:t>Join us on this journey, where the exploration of ideas is as dynamic as the thinkers themselves. Discover the connections, uncover new insights, and immerse yourself in the timeless pursuit of knowledge.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200"/>
              </a:spcBef>
              <a:spcAft>
                <a:spcPts val="0"/>
              </a:spcAft>
              <a:buClr>
                <a:schemeClr val="dk1"/>
              </a:buClr>
              <a:buSzPts val="1100"/>
              <a:buFont typeface="Arial"/>
              <a:buNone/>
            </a:pPr>
            <a:endParaRPr lang="en-US" sz="1200" dirty="0">
              <a:solidFill>
                <a:srgbClr val="980000"/>
              </a:solidFill>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980000"/>
                </a:solidFill>
              </a:rPr>
              <a:t>Sophia’s Path</a:t>
            </a:r>
            <a:r>
              <a:rPr lang="en" sz="2400" b="1" dirty="0">
                <a:solidFill>
                  <a:schemeClr val="accent1"/>
                </a:solidFill>
              </a:rPr>
              <a:t> is Interactive</a:t>
            </a:r>
            <a:endParaRPr sz="2400" b="1" dirty="0">
              <a:solidFill>
                <a:srgbClr val="4A86E8"/>
              </a:solidFill>
            </a:endParaRPr>
          </a:p>
        </p:txBody>
      </p:sp>
      <p:sp>
        <p:nvSpPr>
          <p:cNvPr id="2" name="TextBox 1">
            <a:extLst>
              <a:ext uri="{FF2B5EF4-FFF2-40B4-BE49-F238E27FC236}">
                <a16:creationId xmlns:a16="http://schemas.microsoft.com/office/drawing/2014/main" id="{95F395B9-4AEA-6D5D-7EE8-810586B14D0D}"/>
              </a:ext>
            </a:extLst>
          </p:cNvPr>
          <p:cNvSpPr txBox="1"/>
          <p:nvPr/>
        </p:nvSpPr>
        <p:spPr>
          <a:xfrm>
            <a:off x="4814600" y="1664677"/>
            <a:ext cx="3461892" cy="3046988"/>
          </a:xfrm>
          <a:prstGeom prst="rect">
            <a:avLst/>
          </a:prstGeom>
          <a:noFill/>
        </p:spPr>
        <p:txBody>
          <a:bodyPr wrap="square" rtlCol="0">
            <a:spAutoFit/>
          </a:bodyPr>
          <a:lstStyle/>
          <a:p>
            <a:r>
              <a:rPr lang="en-US" sz="1600" dirty="0">
                <a:solidFill>
                  <a:srgbClr val="980000"/>
                </a:solidFill>
              </a:rPr>
              <a:t>At </a:t>
            </a:r>
            <a:r>
              <a:rPr lang="en-US" sz="1600" b="1" dirty="0">
                <a:solidFill>
                  <a:srgbClr val="980000"/>
                </a:solidFill>
              </a:rPr>
              <a:t>Sophia’s Path, </a:t>
            </a:r>
            <a:r>
              <a:rPr lang="en-US" sz="1600" dirty="0">
                <a:solidFill>
                  <a:srgbClr val="980000"/>
                </a:solidFill>
              </a:rPr>
              <a:t>wisdom</a:t>
            </a:r>
            <a:r>
              <a:rPr lang="en-US" sz="1600" b="1" dirty="0">
                <a:solidFill>
                  <a:srgbClr val="980000"/>
                </a:solidFill>
              </a:rPr>
              <a:t> </a:t>
            </a:r>
            <a:r>
              <a:rPr lang="en-US" sz="1600" dirty="0">
                <a:solidFill>
                  <a:srgbClr val="980000"/>
                </a:solidFill>
              </a:rPr>
              <a:t>isn’t static—it’s a living, breathing network of ideas. Every philosopher and every theory is part of a broader conversation spanning centuries. Whether you’re a curious beginner or an experienced philosopher, this site provides a comprehensive and interactive way to navigate the complex landscape of philosophy, with both depth and clarity.</a:t>
            </a:r>
          </a:p>
        </p:txBody>
      </p:sp>
      <p:pic>
        <p:nvPicPr>
          <p:cNvPr id="4" name="Picture 3">
            <a:extLst>
              <a:ext uri="{FF2B5EF4-FFF2-40B4-BE49-F238E27FC236}">
                <a16:creationId xmlns:a16="http://schemas.microsoft.com/office/drawing/2014/main" id="{7F3E950A-E6F8-6558-FAA5-B7D5C0FFD55D}"/>
              </a:ext>
            </a:extLst>
          </p:cNvPr>
          <p:cNvPicPr>
            <a:picLocks noChangeAspect="1"/>
          </p:cNvPicPr>
          <p:nvPr/>
        </p:nvPicPr>
        <p:blipFill>
          <a:blip r:embed="rId3"/>
          <a:stretch>
            <a:fillRect/>
          </a:stretch>
        </p:blipFill>
        <p:spPr>
          <a:xfrm>
            <a:off x="77231" y="633025"/>
            <a:ext cx="6603277" cy="4208798"/>
          </a:xfrm>
          <a:prstGeom prst="rect">
            <a:avLst/>
          </a:prstGeom>
        </p:spPr>
      </p:pic>
    </p:spTree>
    <p:extLst>
      <p:ext uri="{BB962C8B-B14F-4D97-AF65-F5344CB8AC3E}">
        <p14:creationId xmlns:p14="http://schemas.microsoft.com/office/powerpoint/2010/main" val="251882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71" name="Google Shape;71;p14"/>
          <p:cNvPicPr preferRelativeResize="0"/>
          <p:nvPr/>
        </p:nvPicPr>
        <p:blipFill>
          <a:blip r:embed="rId3">
            <a:alphaModFix/>
          </a:blip>
          <a:stretch>
            <a:fillRect/>
          </a:stretch>
        </p:blipFill>
        <p:spPr>
          <a:xfrm>
            <a:off x="-479400" y="642425"/>
            <a:ext cx="5051400" cy="5051400"/>
          </a:xfrm>
          <a:prstGeom prst="rect">
            <a:avLst/>
          </a:prstGeom>
          <a:noFill/>
          <a:ln>
            <a:noFill/>
          </a:ln>
        </p:spPr>
      </p:pic>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4A86E8"/>
                </a:solidFill>
              </a:rPr>
              <a:t>Go through </a:t>
            </a:r>
            <a:r>
              <a:rPr lang="en" sz="1700" b="1">
                <a:solidFill>
                  <a:srgbClr val="980000"/>
                </a:solidFill>
              </a:rPr>
              <a:t>Sophia’s Path </a:t>
            </a:r>
            <a:r>
              <a:rPr lang="en" sz="1700" b="1">
                <a:solidFill>
                  <a:srgbClr val="4A86E8"/>
                </a:solidFill>
              </a:rPr>
              <a:t>along tree nodes</a:t>
            </a:r>
            <a:endParaRPr sz="1700" b="1">
              <a:solidFill>
                <a:srgbClr val="4A86E8"/>
              </a:solidFill>
            </a:endParaRPr>
          </a:p>
        </p:txBody>
      </p:sp>
      <p:sp>
        <p:nvSpPr>
          <p:cNvPr id="73" name="Google Shape;73;p14"/>
          <p:cNvSpPr txBox="1"/>
          <p:nvPr/>
        </p:nvSpPr>
        <p:spPr>
          <a:xfrm>
            <a:off x="4525850" y="1845445"/>
            <a:ext cx="40928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980000"/>
                </a:solidFill>
              </a:rPr>
              <a:t>Each philosophical school/ philosopher is a node on the map, and with just a click, you can uncover its core theories and their contributions to the world of philosophy</a:t>
            </a:r>
            <a:r>
              <a:rPr lang="en-US" sz="2400" dirty="0">
                <a:solidFill>
                  <a:srgbClr val="980000"/>
                </a:solidFill>
              </a:rPr>
              <a:t>.</a:t>
            </a:r>
            <a:endParaRPr sz="2400" dirty="0">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0" name="Google Shape;80;p15"/>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sp>
        <p:nvSpPr>
          <p:cNvPr id="81" name="Google Shape;81;p15"/>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15"/>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83" name="Google Shape;83;p15"/>
          <p:cNvSpPr/>
          <p:nvPr/>
        </p:nvSpPr>
        <p:spPr>
          <a:xfrm>
            <a:off x="659875" y="22729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Ancient Philosophy</a:t>
            </a:r>
            <a:endParaRPr/>
          </a:p>
        </p:txBody>
      </p:sp>
      <p:sp>
        <p:nvSpPr>
          <p:cNvPr id="84" name="Google Shape;84;p15"/>
          <p:cNvSpPr/>
          <p:nvPr/>
        </p:nvSpPr>
        <p:spPr>
          <a:xfrm>
            <a:off x="2447050" y="1093900"/>
            <a:ext cx="1305900" cy="5793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Medieval Philosophy</a:t>
            </a:r>
            <a:endParaRPr/>
          </a:p>
        </p:txBody>
      </p:sp>
      <p:sp>
        <p:nvSpPr>
          <p:cNvPr id="85" name="Google Shape;85;p15"/>
          <p:cNvSpPr txBox="1"/>
          <p:nvPr/>
        </p:nvSpPr>
        <p:spPr>
          <a:xfrm>
            <a:off x="4220450" y="2215575"/>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86" name="Google Shape;86;p15"/>
          <p:cNvSpPr/>
          <p:nvPr/>
        </p:nvSpPr>
        <p:spPr>
          <a:xfrm>
            <a:off x="1239225" y="1093900"/>
            <a:ext cx="1188300" cy="1179000"/>
          </a:xfrm>
          <a:prstGeom prst="bentArrow">
            <a:avLst>
              <a:gd name="adj1" fmla="val 12494"/>
              <a:gd name="adj2" fmla="val 18324"/>
              <a:gd name="adj3" fmla="val 20833"/>
              <a:gd name="adj4" fmla="val 624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15"/>
          <p:cNvSpPr txBox="1"/>
          <p:nvPr/>
        </p:nvSpPr>
        <p:spPr>
          <a:xfrm>
            <a:off x="1033025" y="1261150"/>
            <a:ext cx="13944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D85C6"/>
                </a:solidFill>
              </a:rPr>
              <a:t>Development and</a:t>
            </a:r>
            <a:endParaRPr b="1" dirty="0">
              <a:solidFill>
                <a:srgbClr val="3D85C6"/>
              </a:solidFill>
            </a:endParaRPr>
          </a:p>
          <a:p>
            <a:pPr marL="0" lvl="0" indent="0" algn="l" rtl="0">
              <a:spcBef>
                <a:spcPts val="0"/>
              </a:spcBef>
              <a:spcAft>
                <a:spcPts val="0"/>
              </a:spcAft>
              <a:buNone/>
            </a:pPr>
            <a:r>
              <a:rPr lang="en" b="1" dirty="0">
                <a:solidFill>
                  <a:srgbClr val="3D85C6"/>
                </a:solidFill>
              </a:rPr>
              <a:t>Negation</a:t>
            </a:r>
            <a:endParaRPr b="1" dirty="0">
              <a:solidFill>
                <a:srgbClr val="3D85C6"/>
              </a:solidFill>
            </a:endParaRPr>
          </a:p>
        </p:txBody>
      </p:sp>
      <p:sp>
        <p:nvSpPr>
          <p:cNvPr id="88" name="Google Shape;88;p15"/>
          <p:cNvSpPr/>
          <p:nvPr/>
        </p:nvSpPr>
        <p:spPr>
          <a:xfrm>
            <a:off x="6123650" y="1967775"/>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Analytic Philosophy</a:t>
            </a:r>
            <a:endParaRPr/>
          </a:p>
        </p:txBody>
      </p:sp>
      <p:sp>
        <p:nvSpPr>
          <p:cNvPr id="89" name="Google Shape;89;p15"/>
          <p:cNvSpPr/>
          <p:nvPr/>
        </p:nvSpPr>
        <p:spPr>
          <a:xfrm>
            <a:off x="7595100" y="10546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Post-Modern Philosophy</a:t>
            </a:r>
            <a:endParaRPr sz="1300"/>
          </a:p>
        </p:txBody>
      </p:sp>
      <p:sp>
        <p:nvSpPr>
          <p:cNvPr id="90" name="Google Shape;90;p15"/>
          <p:cNvSpPr txBox="1"/>
          <p:nvPr/>
        </p:nvSpPr>
        <p:spPr>
          <a:xfrm>
            <a:off x="7732125" y="2672400"/>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91" name="Google Shape;91;p15"/>
          <p:cNvSpPr/>
          <p:nvPr/>
        </p:nvSpPr>
        <p:spPr>
          <a:xfrm>
            <a:off x="0" y="4450800"/>
            <a:ext cx="9129000" cy="6927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5"/>
          <p:cNvSpPr txBox="1"/>
          <p:nvPr/>
        </p:nvSpPr>
        <p:spPr>
          <a:xfrm>
            <a:off x="3690600" y="4559975"/>
            <a:ext cx="17478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t>TIMELINE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43543" y="-19244"/>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dirty="0">
              <a:solidFill>
                <a:schemeClr val="dk2"/>
              </a:solidFill>
            </a:endParaRPr>
          </a:p>
        </p:txBody>
      </p:sp>
      <p:sp>
        <p:nvSpPr>
          <p:cNvPr id="98" name="Google Shape;98;p16"/>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6"/>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102" name="Google Shape;102;p16"/>
          <p:cNvPicPr preferRelativeResize="0"/>
          <p:nvPr/>
        </p:nvPicPr>
        <p:blipFill>
          <a:blip r:embed="rId3">
            <a:alphaModFix/>
          </a:blip>
          <a:stretch>
            <a:fillRect/>
          </a:stretch>
        </p:blipFill>
        <p:spPr>
          <a:xfrm>
            <a:off x="164375" y="1870825"/>
            <a:ext cx="595400" cy="595400"/>
          </a:xfrm>
          <a:prstGeom prst="rect">
            <a:avLst/>
          </a:prstGeom>
          <a:noFill/>
          <a:ln>
            <a:noFill/>
          </a:ln>
        </p:spPr>
      </p:pic>
      <p:sp>
        <p:nvSpPr>
          <p:cNvPr id="103" name="Google Shape;103;p16"/>
          <p:cNvSpPr txBox="1"/>
          <p:nvPr/>
        </p:nvSpPr>
        <p:spPr>
          <a:xfrm>
            <a:off x="88875" y="245625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 E. Moore</a:t>
            </a:r>
            <a:endParaRPr sz="800">
              <a:solidFill>
                <a:schemeClr val="dk1"/>
              </a:solidFill>
            </a:endParaRPr>
          </a:p>
        </p:txBody>
      </p:sp>
      <p:sp>
        <p:nvSpPr>
          <p:cNvPr id="104" name="Google Shape;104;p16"/>
          <p:cNvSpPr/>
          <p:nvPr/>
        </p:nvSpPr>
        <p:spPr>
          <a:xfrm>
            <a:off x="1107900" y="1112925"/>
            <a:ext cx="2379900" cy="1866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6"/>
          <p:cNvSpPr/>
          <p:nvPr/>
        </p:nvSpPr>
        <p:spPr>
          <a:xfrm>
            <a:off x="1550050" y="12177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Logical Atomism</a:t>
            </a:r>
            <a:endParaRPr sz="1200" dirty="0">
              <a:solidFill>
                <a:schemeClr val="dk1"/>
              </a:solidFill>
            </a:endParaRPr>
          </a:p>
        </p:txBody>
      </p:sp>
      <p:pic>
        <p:nvPicPr>
          <p:cNvPr id="106" name="Google Shape;106;p16"/>
          <p:cNvPicPr preferRelativeResize="0"/>
          <p:nvPr/>
        </p:nvPicPr>
        <p:blipFill>
          <a:blip r:embed="rId4">
            <a:alphaModFix/>
          </a:blip>
          <a:stretch>
            <a:fillRect/>
          </a:stretch>
        </p:blipFill>
        <p:spPr>
          <a:xfrm>
            <a:off x="1382006" y="1473175"/>
            <a:ext cx="471967" cy="595401"/>
          </a:xfrm>
          <a:prstGeom prst="rect">
            <a:avLst/>
          </a:prstGeom>
          <a:noFill/>
          <a:ln>
            <a:noFill/>
          </a:ln>
        </p:spPr>
      </p:pic>
      <p:sp>
        <p:nvSpPr>
          <p:cNvPr id="107" name="Google Shape;107;p16"/>
          <p:cNvSpPr txBox="1"/>
          <p:nvPr/>
        </p:nvSpPr>
        <p:spPr>
          <a:xfrm>
            <a:off x="1112637"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Bertrand Russell</a:t>
            </a:r>
            <a:endParaRPr sz="800">
              <a:solidFill>
                <a:schemeClr val="dk1"/>
              </a:solidFill>
            </a:endParaRPr>
          </a:p>
        </p:txBody>
      </p:sp>
      <p:pic>
        <p:nvPicPr>
          <p:cNvPr id="108" name="Google Shape;108;p16"/>
          <p:cNvPicPr preferRelativeResize="0"/>
          <p:nvPr/>
        </p:nvPicPr>
        <p:blipFill>
          <a:blip r:embed="rId5">
            <a:alphaModFix/>
          </a:blip>
          <a:stretch>
            <a:fillRect/>
          </a:stretch>
        </p:blipFill>
        <p:spPr>
          <a:xfrm>
            <a:off x="2900025" y="1546850"/>
            <a:ext cx="371032" cy="552724"/>
          </a:xfrm>
          <a:prstGeom prst="rect">
            <a:avLst/>
          </a:prstGeom>
          <a:solidFill>
            <a:srgbClr val="FF9900"/>
          </a:solidFill>
          <a:ln>
            <a:noFill/>
          </a:ln>
        </p:spPr>
      </p:pic>
      <p:sp>
        <p:nvSpPr>
          <p:cNvPr id="109" name="Google Shape;109;p16"/>
          <p:cNvSpPr txBox="1"/>
          <p:nvPr/>
        </p:nvSpPr>
        <p:spPr>
          <a:xfrm>
            <a:off x="2679912"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Gottlob Frege</a:t>
            </a:r>
            <a:endParaRPr sz="800">
              <a:solidFill>
                <a:schemeClr val="dk1"/>
              </a:solidFill>
            </a:endParaRPr>
          </a:p>
        </p:txBody>
      </p:sp>
      <p:pic>
        <p:nvPicPr>
          <p:cNvPr id="110" name="Google Shape;110;p16"/>
          <p:cNvPicPr preferRelativeResize="0"/>
          <p:nvPr/>
        </p:nvPicPr>
        <p:blipFill>
          <a:blip r:embed="rId6">
            <a:alphaModFix/>
          </a:blip>
          <a:stretch>
            <a:fillRect/>
          </a:stretch>
        </p:blipFill>
        <p:spPr>
          <a:xfrm>
            <a:off x="2165626" y="2145461"/>
            <a:ext cx="471975" cy="630127"/>
          </a:xfrm>
          <a:prstGeom prst="rect">
            <a:avLst/>
          </a:prstGeom>
          <a:noFill/>
          <a:ln>
            <a:noFill/>
          </a:ln>
        </p:spPr>
      </p:pic>
      <p:sp>
        <p:nvSpPr>
          <p:cNvPr id="111" name="Google Shape;111;p16"/>
          <p:cNvSpPr txBox="1"/>
          <p:nvPr/>
        </p:nvSpPr>
        <p:spPr>
          <a:xfrm>
            <a:off x="1960550" y="2687250"/>
            <a:ext cx="1217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Ludwig Wittgenstein</a:t>
            </a:r>
            <a:endParaRPr sz="800">
              <a:solidFill>
                <a:schemeClr val="dk1"/>
              </a:solidFill>
            </a:endParaRPr>
          </a:p>
        </p:txBody>
      </p:sp>
      <p:sp>
        <p:nvSpPr>
          <p:cNvPr id="112" name="Google Shape;112;p16"/>
          <p:cNvSpPr/>
          <p:nvPr/>
        </p:nvSpPr>
        <p:spPr>
          <a:xfrm>
            <a:off x="3950025" y="599925"/>
            <a:ext cx="2945400" cy="1453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 name="Google Shape;113;p16"/>
          <p:cNvSpPr/>
          <p:nvPr/>
        </p:nvSpPr>
        <p:spPr>
          <a:xfrm>
            <a:off x="4032650" y="6562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Logical Positivism</a:t>
            </a:r>
            <a:endParaRPr sz="1200" dirty="0">
              <a:solidFill>
                <a:schemeClr val="dk1"/>
              </a:solidFill>
            </a:endParaRPr>
          </a:p>
        </p:txBody>
      </p:sp>
      <p:pic>
        <p:nvPicPr>
          <p:cNvPr id="114" name="Google Shape;114;p16"/>
          <p:cNvPicPr preferRelativeResize="0"/>
          <p:nvPr/>
        </p:nvPicPr>
        <p:blipFill>
          <a:blip r:embed="rId7">
            <a:alphaModFix/>
          </a:blip>
          <a:stretch>
            <a:fillRect/>
          </a:stretch>
        </p:blipFill>
        <p:spPr>
          <a:xfrm>
            <a:off x="4025300" y="895825"/>
            <a:ext cx="746401" cy="419982"/>
          </a:xfrm>
          <a:prstGeom prst="rect">
            <a:avLst/>
          </a:prstGeom>
          <a:noFill/>
          <a:ln>
            <a:noFill/>
          </a:ln>
        </p:spPr>
      </p:pic>
      <p:sp>
        <p:nvSpPr>
          <p:cNvPr id="115" name="Google Shape;115;p16"/>
          <p:cNvSpPr txBox="1"/>
          <p:nvPr/>
        </p:nvSpPr>
        <p:spPr>
          <a:xfrm>
            <a:off x="4025312" y="1217688"/>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Vienna Circle</a:t>
            </a:r>
            <a:endParaRPr sz="800">
              <a:solidFill>
                <a:schemeClr val="dk1"/>
              </a:solidFill>
            </a:endParaRPr>
          </a:p>
        </p:txBody>
      </p:sp>
      <p:pic>
        <p:nvPicPr>
          <p:cNvPr id="116" name="Google Shape;116;p16"/>
          <p:cNvPicPr preferRelativeResize="0"/>
          <p:nvPr/>
        </p:nvPicPr>
        <p:blipFill>
          <a:blip r:embed="rId8">
            <a:alphaModFix/>
          </a:blip>
          <a:stretch>
            <a:fillRect/>
          </a:stretch>
        </p:blipFill>
        <p:spPr>
          <a:xfrm>
            <a:off x="5114411" y="965068"/>
            <a:ext cx="595401" cy="884532"/>
          </a:xfrm>
          <a:prstGeom prst="rect">
            <a:avLst/>
          </a:prstGeom>
          <a:noFill/>
          <a:ln>
            <a:noFill/>
          </a:ln>
        </p:spPr>
      </p:pic>
      <p:sp>
        <p:nvSpPr>
          <p:cNvPr id="117" name="Google Shape;117;p16"/>
          <p:cNvSpPr txBox="1"/>
          <p:nvPr/>
        </p:nvSpPr>
        <p:spPr>
          <a:xfrm>
            <a:off x="5043625" y="1779050"/>
            <a:ext cx="669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A. J. Ayer</a:t>
            </a:r>
            <a:endParaRPr sz="800">
              <a:solidFill>
                <a:schemeClr val="dk1"/>
              </a:solidFill>
            </a:endParaRPr>
          </a:p>
        </p:txBody>
      </p:sp>
      <p:pic>
        <p:nvPicPr>
          <p:cNvPr id="118" name="Google Shape;118;p16"/>
          <p:cNvPicPr preferRelativeResize="0"/>
          <p:nvPr/>
        </p:nvPicPr>
        <p:blipFill>
          <a:blip r:embed="rId9">
            <a:alphaModFix/>
          </a:blip>
          <a:stretch>
            <a:fillRect/>
          </a:stretch>
        </p:blipFill>
        <p:spPr>
          <a:xfrm>
            <a:off x="5850886" y="751962"/>
            <a:ext cx="635032" cy="613038"/>
          </a:xfrm>
          <a:prstGeom prst="rect">
            <a:avLst/>
          </a:prstGeom>
          <a:noFill/>
          <a:ln>
            <a:noFill/>
          </a:ln>
        </p:spPr>
      </p:pic>
      <p:sp>
        <p:nvSpPr>
          <p:cNvPr id="119" name="Google Shape;119;p16"/>
          <p:cNvSpPr txBox="1"/>
          <p:nvPr/>
        </p:nvSpPr>
        <p:spPr>
          <a:xfrm>
            <a:off x="5773510" y="1290654"/>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chemeClr val="dk1"/>
                </a:solidFill>
              </a:rPr>
              <a:t>Rudolf Carnap</a:t>
            </a:r>
            <a:endParaRPr sz="800" dirty="0">
              <a:solidFill>
                <a:schemeClr val="dk1"/>
              </a:solidFill>
            </a:endParaRPr>
          </a:p>
        </p:txBody>
      </p:sp>
      <p:sp>
        <p:nvSpPr>
          <p:cNvPr id="120" name="Google Shape;120;p16"/>
          <p:cNvSpPr/>
          <p:nvPr/>
        </p:nvSpPr>
        <p:spPr>
          <a:xfrm>
            <a:off x="3982675" y="2272200"/>
            <a:ext cx="32727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Emergence of Ordinary Language Philosophy</a:t>
            </a:r>
            <a:endParaRPr sz="1200" dirty="0">
              <a:solidFill>
                <a:schemeClr val="dk1"/>
              </a:solidFill>
            </a:endParaRPr>
          </a:p>
        </p:txBody>
      </p:sp>
      <p:sp>
        <p:nvSpPr>
          <p:cNvPr id="121" name="Google Shape;121;p16"/>
          <p:cNvSpPr/>
          <p:nvPr/>
        </p:nvSpPr>
        <p:spPr>
          <a:xfrm>
            <a:off x="3690600" y="2142725"/>
            <a:ext cx="4701600" cy="1344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16"/>
          <p:cNvSpPr/>
          <p:nvPr/>
        </p:nvSpPr>
        <p:spPr>
          <a:xfrm>
            <a:off x="7485200" y="486125"/>
            <a:ext cx="1563900" cy="21396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 name="Google Shape;123;p16"/>
          <p:cNvSpPr/>
          <p:nvPr/>
        </p:nvSpPr>
        <p:spPr>
          <a:xfrm>
            <a:off x="7579100" y="1334850"/>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6"/>
          <p:cNvSpPr/>
          <p:nvPr/>
        </p:nvSpPr>
        <p:spPr>
          <a:xfrm>
            <a:off x="7574400" y="1677575"/>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125;p16"/>
          <p:cNvSpPr/>
          <p:nvPr/>
        </p:nvSpPr>
        <p:spPr>
          <a:xfrm>
            <a:off x="7574400" y="202028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16"/>
          <p:cNvSpPr/>
          <p:nvPr/>
        </p:nvSpPr>
        <p:spPr>
          <a:xfrm>
            <a:off x="7574400" y="232318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6"/>
          <p:cNvSpPr txBox="1"/>
          <p:nvPr/>
        </p:nvSpPr>
        <p:spPr>
          <a:xfrm>
            <a:off x="7755800" y="948250"/>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Metaphysics</a:t>
            </a:r>
            <a:endParaRPr sz="1000">
              <a:solidFill>
                <a:schemeClr val="dk1"/>
              </a:solidFill>
            </a:endParaRPr>
          </a:p>
        </p:txBody>
      </p:sp>
      <p:sp>
        <p:nvSpPr>
          <p:cNvPr id="128" name="Google Shape;128;p16"/>
          <p:cNvSpPr txBox="1"/>
          <p:nvPr/>
        </p:nvSpPr>
        <p:spPr>
          <a:xfrm>
            <a:off x="7795850" y="1292988"/>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rPr>
              <a:t>Epistemology</a:t>
            </a:r>
            <a:endParaRPr sz="900">
              <a:solidFill>
                <a:schemeClr val="dk1"/>
              </a:solidFill>
            </a:endParaRPr>
          </a:p>
        </p:txBody>
      </p:sp>
      <p:sp>
        <p:nvSpPr>
          <p:cNvPr id="129" name="Google Shape;129;p16"/>
          <p:cNvSpPr txBox="1"/>
          <p:nvPr/>
        </p:nvSpPr>
        <p:spPr>
          <a:xfrm>
            <a:off x="7795850" y="1590688"/>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Ethics</a:t>
            </a:r>
            <a:endParaRPr sz="1000">
              <a:solidFill>
                <a:schemeClr val="dk1"/>
              </a:solidFill>
            </a:endParaRPr>
          </a:p>
        </p:txBody>
      </p:sp>
      <p:sp>
        <p:nvSpPr>
          <p:cNvPr id="130" name="Google Shape;130;p16"/>
          <p:cNvSpPr txBox="1"/>
          <p:nvPr/>
        </p:nvSpPr>
        <p:spPr>
          <a:xfrm>
            <a:off x="7795850" y="1868075"/>
            <a:ext cx="1151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Philosophy of Mind</a:t>
            </a:r>
            <a:endParaRPr sz="800">
              <a:solidFill>
                <a:schemeClr val="dk1"/>
              </a:solidFill>
            </a:endParaRPr>
          </a:p>
        </p:txBody>
      </p:sp>
      <p:sp>
        <p:nvSpPr>
          <p:cNvPr id="131" name="Google Shape;131;p16"/>
          <p:cNvSpPr txBox="1"/>
          <p:nvPr/>
        </p:nvSpPr>
        <p:spPr>
          <a:xfrm>
            <a:off x="7733175" y="2145450"/>
            <a:ext cx="1305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rPr>
              <a:t>Political Philosophy</a:t>
            </a:r>
            <a:endParaRPr sz="900" dirty="0">
              <a:solidFill>
                <a:schemeClr val="dk1"/>
              </a:solidFill>
            </a:endParaRPr>
          </a:p>
        </p:txBody>
      </p:sp>
      <p:sp>
        <p:nvSpPr>
          <p:cNvPr id="132" name="Google Shape;132;p16"/>
          <p:cNvSpPr/>
          <p:nvPr/>
        </p:nvSpPr>
        <p:spPr>
          <a:xfrm>
            <a:off x="7579100" y="1031950"/>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6"/>
          <p:cNvSpPr txBox="1"/>
          <p:nvPr/>
        </p:nvSpPr>
        <p:spPr>
          <a:xfrm>
            <a:off x="7495550" y="599925"/>
            <a:ext cx="1109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Filter</a:t>
            </a:r>
            <a:endParaRPr sz="1800">
              <a:solidFill>
                <a:schemeClr val="dk1"/>
              </a:solidFill>
            </a:endParaRPr>
          </a:p>
        </p:txBody>
      </p:sp>
      <p:pic>
        <p:nvPicPr>
          <p:cNvPr id="134" name="Google Shape;134;p16"/>
          <p:cNvPicPr preferRelativeResize="0"/>
          <p:nvPr/>
        </p:nvPicPr>
        <p:blipFill>
          <a:blip r:embed="rId10">
            <a:alphaModFix/>
          </a:blip>
          <a:stretch>
            <a:fillRect/>
          </a:stretch>
        </p:blipFill>
        <p:spPr>
          <a:xfrm>
            <a:off x="3590849" y="2470494"/>
            <a:ext cx="1305299" cy="734207"/>
          </a:xfrm>
          <a:prstGeom prst="rect">
            <a:avLst/>
          </a:prstGeom>
          <a:noFill/>
          <a:ln>
            <a:noFill/>
          </a:ln>
        </p:spPr>
      </p:pic>
      <p:sp>
        <p:nvSpPr>
          <p:cNvPr id="135" name="Google Shape;135;p16"/>
          <p:cNvSpPr txBox="1"/>
          <p:nvPr/>
        </p:nvSpPr>
        <p:spPr>
          <a:xfrm>
            <a:off x="3910700"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 F. Strawson</a:t>
            </a:r>
            <a:endParaRPr sz="800">
              <a:solidFill>
                <a:schemeClr val="dk1"/>
              </a:solidFill>
            </a:endParaRPr>
          </a:p>
        </p:txBody>
      </p:sp>
      <p:pic>
        <p:nvPicPr>
          <p:cNvPr id="136" name="Google Shape;136;p16"/>
          <p:cNvPicPr preferRelativeResize="0"/>
          <p:nvPr/>
        </p:nvPicPr>
        <p:blipFill>
          <a:blip r:embed="rId11">
            <a:alphaModFix/>
          </a:blip>
          <a:stretch>
            <a:fillRect/>
          </a:stretch>
        </p:blipFill>
        <p:spPr>
          <a:xfrm>
            <a:off x="5043625" y="2775607"/>
            <a:ext cx="471975" cy="574018"/>
          </a:xfrm>
          <a:prstGeom prst="rect">
            <a:avLst/>
          </a:prstGeom>
          <a:noFill/>
          <a:ln>
            <a:noFill/>
          </a:ln>
        </p:spPr>
      </p:pic>
      <p:sp>
        <p:nvSpPr>
          <p:cNvPr id="137" name="Google Shape;137;p16"/>
          <p:cNvSpPr txBox="1"/>
          <p:nvPr/>
        </p:nvSpPr>
        <p:spPr>
          <a:xfrm>
            <a:off x="4947623" y="326470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J. L. Austin</a:t>
            </a:r>
            <a:endParaRPr sz="800">
              <a:solidFill>
                <a:schemeClr val="dk1"/>
              </a:solidFill>
            </a:endParaRPr>
          </a:p>
        </p:txBody>
      </p:sp>
      <p:pic>
        <p:nvPicPr>
          <p:cNvPr id="138" name="Google Shape;138;p16"/>
          <p:cNvPicPr preferRelativeResize="0"/>
          <p:nvPr/>
        </p:nvPicPr>
        <p:blipFill>
          <a:blip r:embed="rId12">
            <a:alphaModFix/>
          </a:blip>
          <a:stretch>
            <a:fillRect/>
          </a:stretch>
        </p:blipFill>
        <p:spPr>
          <a:xfrm>
            <a:off x="6123644" y="2514750"/>
            <a:ext cx="534206" cy="704175"/>
          </a:xfrm>
          <a:prstGeom prst="rect">
            <a:avLst/>
          </a:prstGeom>
          <a:noFill/>
          <a:ln>
            <a:noFill/>
          </a:ln>
        </p:spPr>
      </p:pic>
      <p:sp>
        <p:nvSpPr>
          <p:cNvPr id="139" name="Google Shape;139;p16"/>
          <p:cNvSpPr txBox="1"/>
          <p:nvPr/>
        </p:nvSpPr>
        <p:spPr>
          <a:xfrm>
            <a:off x="6034413"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Gilbert Ryle</a:t>
            </a:r>
            <a:endParaRPr sz="800">
              <a:solidFill>
                <a:schemeClr val="dk1"/>
              </a:solidFill>
            </a:endParaRPr>
          </a:p>
        </p:txBody>
      </p:sp>
      <p:sp>
        <p:nvSpPr>
          <p:cNvPr id="140" name="Google Shape;140;p16"/>
          <p:cNvSpPr/>
          <p:nvPr/>
        </p:nvSpPr>
        <p:spPr>
          <a:xfrm>
            <a:off x="4212675" y="3705725"/>
            <a:ext cx="25821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Empiricism and its End</a:t>
            </a:r>
            <a:endParaRPr sz="1200">
              <a:solidFill>
                <a:schemeClr val="dk1"/>
              </a:solidFill>
            </a:endParaRPr>
          </a:p>
        </p:txBody>
      </p:sp>
      <p:sp>
        <p:nvSpPr>
          <p:cNvPr id="141" name="Google Shape;141;p16"/>
          <p:cNvSpPr/>
          <p:nvPr/>
        </p:nvSpPr>
        <p:spPr>
          <a:xfrm>
            <a:off x="4080200" y="3659300"/>
            <a:ext cx="4867500" cy="8844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2" name="Google Shape;142;p16"/>
          <p:cNvPicPr preferRelativeResize="0"/>
          <p:nvPr/>
        </p:nvPicPr>
        <p:blipFill>
          <a:blip r:embed="rId13">
            <a:alphaModFix/>
          </a:blip>
          <a:stretch>
            <a:fillRect/>
          </a:stretch>
        </p:blipFill>
        <p:spPr>
          <a:xfrm>
            <a:off x="4212988" y="3823226"/>
            <a:ext cx="371025" cy="548156"/>
          </a:xfrm>
          <a:prstGeom prst="rect">
            <a:avLst/>
          </a:prstGeom>
          <a:noFill/>
          <a:ln>
            <a:noFill/>
          </a:ln>
        </p:spPr>
      </p:pic>
      <p:sp>
        <p:nvSpPr>
          <p:cNvPr id="143" name="Google Shape;143;p16"/>
          <p:cNvSpPr txBox="1"/>
          <p:nvPr/>
        </p:nvSpPr>
        <p:spPr>
          <a:xfrm>
            <a:off x="4025300" y="4314250"/>
            <a:ext cx="149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Willard Von Orman Quine</a:t>
            </a:r>
            <a:endParaRPr sz="800">
              <a:solidFill>
                <a:schemeClr val="dk1"/>
              </a:solidFill>
            </a:endParaRPr>
          </a:p>
        </p:txBody>
      </p:sp>
      <p:pic>
        <p:nvPicPr>
          <p:cNvPr id="144" name="Google Shape;144;p16"/>
          <p:cNvPicPr preferRelativeResize="0"/>
          <p:nvPr/>
        </p:nvPicPr>
        <p:blipFill>
          <a:blip r:embed="rId14">
            <a:alphaModFix/>
          </a:blip>
          <a:stretch>
            <a:fillRect/>
          </a:stretch>
        </p:blipFill>
        <p:spPr>
          <a:xfrm>
            <a:off x="6706400" y="3853022"/>
            <a:ext cx="371025" cy="528704"/>
          </a:xfrm>
          <a:prstGeom prst="rect">
            <a:avLst/>
          </a:prstGeom>
          <a:noFill/>
          <a:ln>
            <a:noFill/>
          </a:ln>
        </p:spPr>
      </p:pic>
      <p:sp>
        <p:nvSpPr>
          <p:cNvPr id="145" name="Google Shape;145;p16"/>
          <p:cNvSpPr txBox="1"/>
          <p:nvPr/>
        </p:nvSpPr>
        <p:spPr>
          <a:xfrm>
            <a:off x="6461407" y="433982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Wilfrid Sellars</a:t>
            </a:r>
            <a:endParaRPr sz="800">
              <a:solidFill>
                <a:schemeClr val="dk1"/>
              </a:solidFill>
            </a:endParaRPr>
          </a:p>
        </p:txBody>
      </p:sp>
      <p:pic>
        <p:nvPicPr>
          <p:cNvPr id="146" name="Google Shape;146;p16"/>
          <p:cNvPicPr preferRelativeResize="0"/>
          <p:nvPr/>
        </p:nvPicPr>
        <p:blipFill>
          <a:blip r:embed="rId15">
            <a:alphaModFix/>
          </a:blip>
          <a:stretch>
            <a:fillRect/>
          </a:stretch>
        </p:blipFill>
        <p:spPr>
          <a:xfrm>
            <a:off x="7481937" y="3750385"/>
            <a:ext cx="371025" cy="563865"/>
          </a:xfrm>
          <a:prstGeom prst="rect">
            <a:avLst/>
          </a:prstGeom>
          <a:noFill/>
          <a:ln>
            <a:noFill/>
          </a:ln>
        </p:spPr>
      </p:pic>
      <p:sp>
        <p:nvSpPr>
          <p:cNvPr id="147" name="Google Shape;147;p16"/>
          <p:cNvSpPr txBox="1"/>
          <p:nvPr/>
        </p:nvSpPr>
        <p:spPr>
          <a:xfrm>
            <a:off x="7322400" y="4266375"/>
            <a:ext cx="1109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Roderick Chisholm</a:t>
            </a:r>
            <a:endParaRPr sz="800">
              <a:solidFill>
                <a:schemeClr val="dk1"/>
              </a:solidFill>
            </a:endParaRPr>
          </a:p>
        </p:txBody>
      </p:sp>
      <p:cxnSp>
        <p:nvCxnSpPr>
          <p:cNvPr id="14" name="Connector: Curved 13">
            <a:extLst>
              <a:ext uri="{FF2B5EF4-FFF2-40B4-BE49-F238E27FC236}">
                <a16:creationId xmlns:a16="http://schemas.microsoft.com/office/drawing/2014/main" id="{8ADB7887-2E57-3E9C-4835-7334A488CBCD}"/>
              </a:ext>
            </a:extLst>
          </p:cNvPr>
          <p:cNvCxnSpPr>
            <a:cxnSpLocks/>
            <a:endCxn id="108" idx="1"/>
          </p:cNvCxnSpPr>
          <p:nvPr/>
        </p:nvCxnSpPr>
        <p:spPr>
          <a:xfrm>
            <a:off x="1875079" y="1728982"/>
            <a:ext cx="1024946" cy="942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75BEB75-437A-56ED-351A-56AF0A7E0DC3}"/>
              </a:ext>
            </a:extLst>
          </p:cNvPr>
          <p:cNvSpPr txBox="1"/>
          <p:nvPr/>
        </p:nvSpPr>
        <p:spPr>
          <a:xfrm>
            <a:off x="2005023" y="1635438"/>
            <a:ext cx="1047375" cy="246221"/>
          </a:xfrm>
          <a:prstGeom prst="rect">
            <a:avLst/>
          </a:prstGeom>
          <a:noFill/>
        </p:spPr>
        <p:txBody>
          <a:bodyPr wrap="square" rtlCol="0">
            <a:spAutoFit/>
          </a:bodyPr>
          <a:lstStyle/>
          <a:p>
            <a:r>
              <a:rPr lang="en-US" sz="1000" dirty="0">
                <a:solidFill>
                  <a:srgbClr val="FF0000"/>
                </a:solidFill>
              </a:rPr>
              <a:t>Objection</a:t>
            </a:r>
          </a:p>
        </p:txBody>
      </p:sp>
      <p:cxnSp>
        <p:nvCxnSpPr>
          <p:cNvPr id="23" name="Connector: Curved 22">
            <a:extLst>
              <a:ext uri="{FF2B5EF4-FFF2-40B4-BE49-F238E27FC236}">
                <a16:creationId xmlns:a16="http://schemas.microsoft.com/office/drawing/2014/main" id="{F25FCE7A-A14E-145F-E000-313B53E6D0F9}"/>
              </a:ext>
            </a:extLst>
          </p:cNvPr>
          <p:cNvCxnSpPr>
            <a:cxnSpLocks/>
          </p:cNvCxnSpPr>
          <p:nvPr/>
        </p:nvCxnSpPr>
        <p:spPr>
          <a:xfrm rot="5400000" flipH="1" flipV="1">
            <a:off x="2868069" y="1269200"/>
            <a:ext cx="1392544" cy="128642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CFD2F78-6CA8-3EBC-DFA7-F0BA2CFDF59C}"/>
              </a:ext>
            </a:extLst>
          </p:cNvPr>
          <p:cNvSpPr txBox="1"/>
          <p:nvPr/>
        </p:nvSpPr>
        <p:spPr>
          <a:xfrm>
            <a:off x="3198531" y="2290896"/>
            <a:ext cx="756938" cy="261610"/>
          </a:xfrm>
          <a:prstGeom prst="rect">
            <a:avLst/>
          </a:prstGeom>
          <a:noFill/>
        </p:spPr>
        <p:txBody>
          <a:bodyPr wrap="none" rtlCol="0">
            <a:spAutoFit/>
          </a:bodyPr>
          <a:lstStyle/>
          <a:p>
            <a:r>
              <a:rPr lang="en-US" sz="1100" dirty="0">
                <a:solidFill>
                  <a:srgbClr val="00B050"/>
                </a:solidFill>
              </a:rPr>
              <a:t>Influence</a:t>
            </a:r>
          </a:p>
        </p:txBody>
      </p:sp>
      <p:cxnSp>
        <p:nvCxnSpPr>
          <p:cNvPr id="36" name="Connector: Curved 35">
            <a:extLst>
              <a:ext uri="{FF2B5EF4-FFF2-40B4-BE49-F238E27FC236}">
                <a16:creationId xmlns:a16="http://schemas.microsoft.com/office/drawing/2014/main" id="{D2FCD7B7-1566-01FB-3EBD-1E8CDFC45EB9}"/>
              </a:ext>
            </a:extLst>
          </p:cNvPr>
          <p:cNvCxnSpPr>
            <a:cxnSpLocks/>
          </p:cNvCxnSpPr>
          <p:nvPr/>
        </p:nvCxnSpPr>
        <p:spPr>
          <a:xfrm flipV="1">
            <a:off x="4564500" y="948250"/>
            <a:ext cx="1283263" cy="7075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2D45FCC-ECFD-754D-43E2-0FA33825F20D}"/>
              </a:ext>
            </a:extLst>
          </p:cNvPr>
          <p:cNvSpPr txBox="1"/>
          <p:nvPr/>
        </p:nvSpPr>
        <p:spPr>
          <a:xfrm>
            <a:off x="4771700" y="847520"/>
            <a:ext cx="1000787" cy="261610"/>
          </a:xfrm>
          <a:prstGeom prst="rect">
            <a:avLst/>
          </a:prstGeom>
          <a:noFill/>
        </p:spPr>
        <p:txBody>
          <a:bodyPr wrap="square" rtlCol="0">
            <a:spAutoFit/>
          </a:bodyPr>
          <a:lstStyle/>
          <a:p>
            <a:r>
              <a:rPr lang="en-US" sz="1100" dirty="0">
                <a:solidFill>
                  <a:srgbClr val="FF0000"/>
                </a:solidFill>
              </a:rPr>
              <a:t>Objection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pic>
        <p:nvPicPr>
          <p:cNvPr id="153" name="Google Shape;153;p17"/>
          <p:cNvPicPr preferRelativeResize="0"/>
          <p:nvPr/>
        </p:nvPicPr>
        <p:blipFill>
          <a:blip r:embed="rId3">
            <a:alphaModFix/>
          </a:blip>
          <a:stretch>
            <a:fillRect/>
          </a:stretch>
        </p:blipFill>
        <p:spPr>
          <a:xfrm>
            <a:off x="6800484" y="-62345"/>
            <a:ext cx="2105891" cy="2750981"/>
          </a:xfrm>
          <a:prstGeom prst="rect">
            <a:avLst/>
          </a:prstGeom>
          <a:noFill/>
          <a:ln>
            <a:noFill/>
          </a:ln>
        </p:spPr>
      </p:pic>
      <p:sp>
        <p:nvSpPr>
          <p:cNvPr id="154" name="Google Shape;154;p17"/>
          <p:cNvSpPr txBox="1"/>
          <p:nvPr/>
        </p:nvSpPr>
        <p:spPr>
          <a:xfrm>
            <a:off x="237625" y="269050"/>
            <a:ext cx="5685600" cy="463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dirty="0">
                <a:solidFill>
                  <a:schemeClr val="dk1"/>
                </a:solidFill>
              </a:rPr>
              <a:t>George Edward Moore</a:t>
            </a:r>
            <a:endParaRPr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b="1"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dirty="0">
                <a:solidFill>
                  <a:schemeClr val="dk1"/>
                </a:solidFill>
              </a:rPr>
              <a:t>The Refutation of Idealism and the proof of the external world </a:t>
            </a:r>
            <a:endParaRPr sz="1100" b="1" dirty="0">
              <a:solidFill>
                <a:schemeClr val="dk1"/>
              </a:solidFill>
            </a:endParaRPr>
          </a:p>
          <a:p>
            <a:pPr marL="0" lvl="0" indent="0" algn="l" rtl="0">
              <a:lnSpc>
                <a:spcPct val="115000"/>
              </a:lnSpc>
              <a:spcBef>
                <a:spcPts val="0"/>
              </a:spcBef>
              <a:spcAft>
                <a:spcPts val="0"/>
              </a:spcAft>
              <a:buNone/>
            </a:pPr>
            <a:r>
              <a:rPr lang="en" sz="1050" dirty="0">
                <a:solidFill>
                  <a:schemeClr val="dk1"/>
                </a:solidFill>
                <a:latin typeface="Roboto"/>
                <a:ea typeface="Roboto"/>
                <a:cs typeface="Roboto"/>
                <a:sym typeface="Roboto"/>
              </a:rPr>
              <a:t>Against the Idealist notion that to be is to be perceived, the central idea of Moore´s counterargument is that external objects are things whose existence is not dependent upon our experience. This is the distinction of consciousness and the content of our consciousness. To prove their existence, Moore holds up his two hands and states, "Here is one hand" while making a gesture with his right hand, and then adds, " and here is another" while making a gesture with his left hand. He argues that this simple demonstration provides a perfectly rigorous proof of the existence of external objects. Moore's aim is to establish the existence of an external world, rather than proving his knowledge of it. </a:t>
            </a:r>
            <a:endParaRPr sz="105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a:p>
            <a:pPr marL="457200" lvl="0" indent="-295275" algn="l" rtl="0">
              <a:lnSpc>
                <a:spcPct val="115000"/>
              </a:lnSpc>
              <a:spcBef>
                <a:spcPts val="0"/>
              </a:spcBef>
              <a:spcAft>
                <a:spcPts val="0"/>
              </a:spcAft>
              <a:buClr>
                <a:schemeClr val="dk1"/>
              </a:buClr>
              <a:buSzPts val="1050"/>
              <a:buFont typeface="Roboto"/>
              <a:buAutoNum type="arabicPeriod"/>
            </a:pPr>
            <a:r>
              <a:rPr lang="en" sz="1050" b="1" dirty="0">
                <a:solidFill>
                  <a:schemeClr val="dk1"/>
                </a:solidFill>
                <a:latin typeface="Roboto"/>
                <a:ea typeface="Roboto"/>
                <a:cs typeface="Roboto"/>
                <a:sym typeface="Roboto"/>
              </a:rPr>
              <a:t>Principia Ethica</a:t>
            </a:r>
            <a:endParaRPr sz="1050" b="1"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dirty="0">
                <a:solidFill>
                  <a:schemeClr val="dk1"/>
                </a:solidFill>
                <a:latin typeface="Roboto"/>
                <a:ea typeface="Roboto"/>
                <a:cs typeface="Roboto"/>
                <a:sym typeface="Roboto"/>
              </a:rPr>
              <a:t>I.</a:t>
            </a:r>
            <a:r>
              <a:rPr lang="en" sz="1050" u="sng" dirty="0">
                <a:solidFill>
                  <a:schemeClr val="hlink"/>
                </a:solidFill>
                <a:latin typeface="Roboto"/>
                <a:ea typeface="Roboto"/>
                <a:cs typeface="Roboto"/>
                <a:sym typeface="Roboto"/>
                <a:hlinkClick r:id="rId4" action="ppaction://hlinksldjump"/>
              </a:rPr>
              <a:t>Anti-naturalistic view</a:t>
            </a:r>
            <a:r>
              <a:rPr lang="en" sz="1050" dirty="0">
                <a:solidFill>
                  <a:schemeClr val="dk1"/>
                </a:solidFill>
                <a:latin typeface="Roboto"/>
                <a:ea typeface="Roboto"/>
                <a:cs typeface="Roboto"/>
                <a:sym typeface="Roboto"/>
              </a:rPr>
              <a:t>: In</a:t>
            </a:r>
            <a:r>
              <a:rPr lang="en" sz="1050" i="1" dirty="0">
                <a:solidFill>
                  <a:schemeClr val="dk1"/>
                </a:solidFill>
                <a:latin typeface="Roboto"/>
                <a:ea typeface="Roboto"/>
                <a:cs typeface="Roboto"/>
                <a:sym typeface="Roboto"/>
              </a:rPr>
              <a:t> Principia Ethica</a:t>
            </a:r>
            <a:r>
              <a:rPr lang="en" sz="1050" dirty="0">
                <a:solidFill>
                  <a:schemeClr val="dk1"/>
                </a:solidFill>
                <a:latin typeface="Roboto"/>
                <a:ea typeface="Roboto"/>
                <a:cs typeface="Roboto"/>
                <a:sym typeface="Roboto"/>
              </a:rPr>
              <a:t>, G.E. Moore introduces the famous  "naturalistic fallacy," which states that it is a mistake to define goodness in terms of natural properties such as pleasure or desire. In this sense, goodness is an indefinable and irreducible concept. Moore holds the view that ethical questions cannot be answered solely by appealing to natural facts or scientific knowledge.</a:t>
            </a:r>
            <a:endParaRPr sz="105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u="sng" dirty="0">
                <a:solidFill>
                  <a:schemeClr val="dk1"/>
                </a:solidFill>
                <a:latin typeface="Roboto"/>
                <a:ea typeface="Roboto"/>
                <a:cs typeface="Roboto"/>
                <a:sym typeface="Roboto"/>
              </a:rPr>
              <a:t>II</a:t>
            </a:r>
            <a:r>
              <a:rPr lang="en" sz="1050" u="sng" dirty="0">
                <a:solidFill>
                  <a:schemeClr val="hlink"/>
                </a:solidFill>
                <a:latin typeface="Roboto"/>
                <a:ea typeface="Roboto"/>
                <a:cs typeface="Roboto"/>
                <a:sym typeface="Roboto"/>
                <a:hlinkClick r:id="rId4" action="ppaction://hlinksldjump"/>
              </a:rPr>
              <a:t>. Consequentialist account</a:t>
            </a:r>
            <a:r>
              <a:rPr lang="en" sz="1050" u="sng" dirty="0">
                <a:solidFill>
                  <a:schemeClr val="dk1"/>
                </a:solidFill>
                <a:latin typeface="Roboto"/>
                <a:ea typeface="Roboto"/>
                <a:cs typeface="Roboto"/>
                <a:sym typeface="Roboto"/>
              </a:rPr>
              <a:t> </a:t>
            </a:r>
            <a:r>
              <a:rPr lang="en" sz="1050" dirty="0">
                <a:solidFill>
                  <a:schemeClr val="dk1"/>
                </a:solidFill>
                <a:latin typeface="Roboto"/>
                <a:ea typeface="Roboto"/>
                <a:cs typeface="Roboto"/>
                <a:sym typeface="Roboto"/>
              </a:rPr>
              <a:t>of ethics:  the right action is determined by its ability to produce the best outcome. The ultimate goal of ethics, Moore argued, is to maximize intrinsic value, which is the fundamental type of ethical value.</a:t>
            </a:r>
            <a:endParaRPr sz="105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50" b="1" dirty="0">
                <a:solidFill>
                  <a:schemeClr val="dk1"/>
                </a:solidFill>
                <a:latin typeface="Roboto"/>
                <a:ea typeface="Roboto"/>
                <a:cs typeface="Roboto"/>
                <a:sym typeface="Roboto"/>
              </a:rPr>
              <a:t>…….</a:t>
            </a:r>
            <a:endParaRPr sz="1850" b="1"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dirty="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587</Words>
  <Application>Microsoft Office PowerPoint</Application>
  <PresentationFormat>全屏显示(16:9)</PresentationFormat>
  <Paragraphs>58</Paragraphs>
  <Slides>6</Slides>
  <Notes>6</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6</vt:i4>
      </vt:variant>
    </vt:vector>
  </HeadingPairs>
  <TitlesOfParts>
    <vt:vector size="9" baseType="lpstr">
      <vt:lpstr>Arial</vt:lpstr>
      <vt:lpstr>Roboto</vt:lpstr>
      <vt:lpstr>Simple Light</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Tang, Tom</cp:lastModifiedBy>
  <cp:revision>5</cp:revision>
  <dcterms:modified xsi:type="dcterms:W3CDTF">2024-11-10T00:35:40Z</dcterms:modified>
</cp:coreProperties>
</file>